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0" r:id="rId4"/>
    <p:sldId id="258" r:id="rId5"/>
    <p:sldId id="261" r:id="rId6"/>
    <p:sldId id="265" r:id="rId7"/>
    <p:sldId id="262" r:id="rId8"/>
    <p:sldId id="263" r:id="rId9"/>
    <p:sldId id="264" r:id="rId10"/>
    <p:sldId id="267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474" y="-9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05.11.2022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1613674706_17-p-fon-dlya-prezentatsii-kubiki-2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42976" y="1071546"/>
            <a:ext cx="6572296" cy="11135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7030A0"/>
                </a:solidFill>
                <a:latin typeface="Georgia" pitchFamily="18" charset="0"/>
              </a:rPr>
              <a:t>Материально – техническое наполнение предметной игровой </a:t>
            </a:r>
            <a:r>
              <a:rPr lang="ru-RU" sz="2000" b="1" dirty="0" err="1" smtClean="0">
                <a:solidFill>
                  <a:srgbClr val="7030A0"/>
                </a:solidFill>
                <a:latin typeface="Georgia" pitchFamily="18" charset="0"/>
              </a:rPr>
              <a:t>техносреды</a:t>
            </a:r>
            <a:endParaRPr lang="ru-RU" sz="2000" dirty="0" smtClean="0">
              <a:solidFill>
                <a:srgbClr val="7030A0"/>
              </a:solidFill>
              <a:latin typeface="Georgia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ru-RU" sz="2000" dirty="0" smtClean="0">
                <a:solidFill>
                  <a:srgbClr val="7030A0"/>
                </a:solidFill>
                <a:latin typeface="Georgia" pitchFamily="18" charset="0"/>
              </a:rPr>
              <a:t> </a:t>
            </a:r>
            <a:r>
              <a:rPr lang="ru-RU" sz="1400" dirty="0" smtClean="0">
                <a:solidFill>
                  <a:srgbClr val="7030A0"/>
                </a:solidFill>
                <a:latin typeface="Georgia" pitchFamily="18" charset="0"/>
              </a:rPr>
              <a:t>МБДОУ «Детский сад № 15 «Алёнушка» присмотра и оздоровления» </a:t>
            </a:r>
            <a:endParaRPr lang="ru-RU" sz="1400" dirty="0">
              <a:solidFill>
                <a:srgbClr val="7030A0"/>
              </a:solidFill>
              <a:latin typeface="Georgi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14612" y="5286388"/>
            <a:ext cx="33575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7030A0"/>
                </a:solidFill>
                <a:latin typeface="Georgia" pitchFamily="18" charset="0"/>
              </a:rPr>
              <a:t>г</a:t>
            </a:r>
            <a:r>
              <a:rPr lang="ru-RU" b="1" dirty="0" smtClean="0">
                <a:solidFill>
                  <a:srgbClr val="7030A0"/>
                </a:solidFill>
                <a:latin typeface="Georgia" pitchFamily="18" charset="0"/>
              </a:rPr>
              <a:t>ород Лесной, 2022</a:t>
            </a:r>
            <a:endParaRPr lang="ru-RU" b="1" dirty="0">
              <a:solidFill>
                <a:srgbClr val="7030A0"/>
              </a:solidFill>
              <a:latin typeface="Georgia" pitchFamily="18" charset="0"/>
            </a:endParaRPr>
          </a:p>
        </p:txBody>
      </p:sp>
      <p:pic>
        <p:nvPicPr>
          <p:cNvPr id="8" name="Рисунок 7" descr="IMG-20221102-WA0001.jpg"/>
          <p:cNvPicPr>
            <a:picLocks noChangeAspect="1"/>
          </p:cNvPicPr>
          <p:nvPr/>
        </p:nvPicPr>
        <p:blipFill>
          <a:blip r:embed="rId3"/>
          <a:srcRect t="13044" r="2173" b="6521"/>
          <a:stretch>
            <a:fillRect/>
          </a:stretch>
        </p:blipFill>
        <p:spPr>
          <a:xfrm>
            <a:off x="2214546" y="2285992"/>
            <a:ext cx="4865507" cy="30003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1613674706_17-p-fon-dlya-prezentatsii-kubiki-2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42976" y="1071546"/>
            <a:ext cx="65722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7030A0"/>
                </a:solidFill>
                <a:latin typeface="Georgia" pitchFamily="18" charset="0"/>
              </a:rPr>
              <a:t>Природный и бросовый материал</a:t>
            </a:r>
            <a:endParaRPr lang="ru-RU" sz="1400" dirty="0">
              <a:solidFill>
                <a:srgbClr val="7030A0"/>
              </a:solidFill>
              <a:latin typeface="Georgia" pitchFamily="18" charset="0"/>
            </a:endParaRPr>
          </a:p>
        </p:txBody>
      </p:sp>
      <p:pic>
        <p:nvPicPr>
          <p:cNvPr id="9" name="Рисунок 8" descr="rRMbGMrvWF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1471" y="1643049"/>
            <a:ext cx="3905277" cy="29289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9FplaquVvL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43438" y="2893216"/>
            <a:ext cx="4000496" cy="30003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TextBox 12"/>
          <p:cNvSpPr txBox="1"/>
          <p:nvPr/>
        </p:nvSpPr>
        <p:spPr>
          <a:xfrm>
            <a:off x="1142976" y="4643446"/>
            <a:ext cx="27860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Центр ПДД: конструирование из бросового материала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4572000" y="1857364"/>
            <a:ext cx="33575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К/</a:t>
            </a:r>
            <a:r>
              <a:rPr lang="ru-RU" dirty="0" err="1" smtClean="0"/>
              <a:t>р</a:t>
            </a:r>
            <a:r>
              <a:rPr lang="ru-RU" dirty="0" smtClean="0"/>
              <a:t> «Осенний лес»: использование бросового и природного материала.</a:t>
            </a:r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1613674706_17-p-fon-dlya-prezentatsii-kubiki-2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42976" y="1071546"/>
            <a:ext cx="6572296" cy="11135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7030A0"/>
                </a:solidFill>
                <a:latin typeface="Georgia" pitchFamily="18" charset="0"/>
              </a:rPr>
              <a:t>Материально – техническое наполнение предметной игровой </a:t>
            </a:r>
            <a:r>
              <a:rPr lang="ru-RU" sz="2000" b="1" dirty="0" err="1" smtClean="0">
                <a:solidFill>
                  <a:srgbClr val="7030A0"/>
                </a:solidFill>
                <a:latin typeface="Georgia" pitchFamily="18" charset="0"/>
              </a:rPr>
              <a:t>техносреды</a:t>
            </a:r>
            <a:endParaRPr lang="ru-RU" sz="2000" dirty="0" smtClean="0">
              <a:solidFill>
                <a:srgbClr val="7030A0"/>
              </a:solidFill>
              <a:latin typeface="Georgia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ru-RU" sz="2000" dirty="0" smtClean="0">
                <a:solidFill>
                  <a:srgbClr val="7030A0"/>
                </a:solidFill>
                <a:latin typeface="Georgia" pitchFamily="18" charset="0"/>
              </a:rPr>
              <a:t> </a:t>
            </a:r>
            <a:r>
              <a:rPr lang="ru-RU" sz="1400" dirty="0" smtClean="0">
                <a:solidFill>
                  <a:srgbClr val="7030A0"/>
                </a:solidFill>
                <a:latin typeface="Georgia" pitchFamily="18" charset="0"/>
              </a:rPr>
              <a:t>МБДОУ «Детский сад № 15 «Алёнушка» присмотра и оздоровления» </a:t>
            </a:r>
            <a:endParaRPr lang="ru-RU" sz="1400" dirty="0">
              <a:solidFill>
                <a:srgbClr val="7030A0"/>
              </a:solidFill>
              <a:latin typeface="Georgi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14612" y="5286388"/>
            <a:ext cx="33575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7030A0"/>
                </a:solidFill>
                <a:latin typeface="Georgia" pitchFamily="18" charset="0"/>
              </a:rPr>
              <a:t>г</a:t>
            </a:r>
            <a:r>
              <a:rPr lang="ru-RU" b="1" dirty="0" smtClean="0">
                <a:solidFill>
                  <a:srgbClr val="7030A0"/>
                </a:solidFill>
                <a:latin typeface="Georgia" pitchFamily="18" charset="0"/>
              </a:rPr>
              <a:t>ород Лесной, 2022</a:t>
            </a:r>
            <a:endParaRPr lang="ru-RU" b="1" dirty="0">
              <a:solidFill>
                <a:srgbClr val="7030A0"/>
              </a:solidFill>
              <a:latin typeface="Georgia" pitchFamily="18" charset="0"/>
            </a:endParaRPr>
          </a:p>
        </p:txBody>
      </p:sp>
      <p:pic>
        <p:nvPicPr>
          <p:cNvPr id="8" name="Рисунок 7" descr="IMG-20221102-WA0001.jpg"/>
          <p:cNvPicPr>
            <a:picLocks noChangeAspect="1"/>
          </p:cNvPicPr>
          <p:nvPr/>
        </p:nvPicPr>
        <p:blipFill>
          <a:blip r:embed="rId3"/>
          <a:srcRect t="13044" r="2173" b="8695"/>
          <a:stretch>
            <a:fillRect/>
          </a:stretch>
        </p:blipFill>
        <p:spPr>
          <a:xfrm>
            <a:off x="2285983" y="2285992"/>
            <a:ext cx="4881597" cy="29289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1613674706_17-p-fon-dlya-prezentatsii-kubiki-2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42976" y="1071546"/>
            <a:ext cx="6572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7030A0"/>
                </a:solidFill>
                <a:latin typeface="Georgia" pitchFamily="18" charset="0"/>
              </a:rPr>
              <a:t>Дары </a:t>
            </a:r>
            <a:r>
              <a:rPr lang="ru-RU" b="1" dirty="0" err="1" smtClean="0">
                <a:solidFill>
                  <a:srgbClr val="7030A0"/>
                </a:solidFill>
                <a:latin typeface="Georgia" pitchFamily="18" charset="0"/>
              </a:rPr>
              <a:t>Фребеля</a:t>
            </a:r>
            <a:endParaRPr lang="ru-RU" b="1" dirty="0">
              <a:solidFill>
                <a:srgbClr val="7030A0"/>
              </a:solidFill>
              <a:latin typeface="Georgia" pitchFamily="18" charset="0"/>
            </a:endParaRPr>
          </a:p>
        </p:txBody>
      </p:sp>
      <p:pic>
        <p:nvPicPr>
          <p:cNvPr id="6" name="Рисунок 5" descr="IMG_20220831_11084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57290" y="1357298"/>
            <a:ext cx="3524243" cy="26431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IMG-20221102-WA0029.jpg"/>
          <p:cNvPicPr>
            <a:picLocks noChangeAspect="1"/>
          </p:cNvPicPr>
          <p:nvPr/>
        </p:nvPicPr>
        <p:blipFill>
          <a:blip r:embed="rId4" cstate="print"/>
          <a:srcRect b="14583"/>
          <a:stretch>
            <a:fillRect/>
          </a:stretch>
        </p:blipFill>
        <p:spPr>
          <a:xfrm>
            <a:off x="5000628" y="1357298"/>
            <a:ext cx="2571750" cy="29289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1071538" y="4214818"/>
            <a:ext cx="750099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200" dirty="0" smtClean="0">
                <a:latin typeface="Georgia" pitchFamily="18" charset="0"/>
              </a:rPr>
              <a:t>Игровой набор «</a:t>
            </a:r>
            <a:r>
              <a:rPr lang="ru-RU" sz="1200" b="1" dirty="0" smtClean="0">
                <a:latin typeface="Georgia" pitchFamily="18" charset="0"/>
              </a:rPr>
              <a:t>Дары</a:t>
            </a:r>
            <a:r>
              <a:rPr lang="ru-RU" sz="1200" dirty="0" smtClean="0">
                <a:latin typeface="Georgia" pitchFamily="18" charset="0"/>
              </a:rPr>
              <a:t> </a:t>
            </a:r>
            <a:r>
              <a:rPr lang="ru-RU" sz="1200" b="1" dirty="0" err="1" smtClean="0">
                <a:latin typeface="Georgia" pitchFamily="18" charset="0"/>
              </a:rPr>
              <a:t>Фребеля</a:t>
            </a:r>
            <a:r>
              <a:rPr lang="ru-RU" sz="1200" dirty="0" smtClean="0">
                <a:latin typeface="Georgia" pitchFamily="18" charset="0"/>
              </a:rPr>
              <a:t>» мы применяем  для развития у детей социальных и коммуникативных  умений, сенсорного развития, развития мелкой  моторики, развития познавательно – исследовательской и продуктивной деятельности, формирования  элементарных  математических  представлений,  развития логических способностей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1613674706_17-p-fon-dlya-prezentatsii-kubiki-2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42976" y="1071546"/>
            <a:ext cx="65722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7030A0"/>
                </a:solidFill>
                <a:latin typeface="Georgia" pitchFamily="18" charset="0"/>
              </a:rPr>
              <a:t>Магнитный конструктор</a:t>
            </a:r>
          </a:p>
          <a:p>
            <a:pPr algn="ctr"/>
            <a:r>
              <a:rPr lang="ru-RU" sz="2000" b="1" dirty="0" smtClean="0">
                <a:solidFill>
                  <a:srgbClr val="7030A0"/>
                </a:solidFill>
                <a:latin typeface="Georgia" pitchFamily="18" charset="0"/>
              </a:rPr>
              <a:t>ТИКО конструктор</a:t>
            </a:r>
            <a:endParaRPr lang="ru-RU" sz="1400" dirty="0">
              <a:solidFill>
                <a:srgbClr val="7030A0"/>
              </a:solidFill>
              <a:latin typeface="Georgia" pitchFamily="18" charset="0"/>
            </a:endParaRPr>
          </a:p>
        </p:txBody>
      </p:sp>
      <p:pic>
        <p:nvPicPr>
          <p:cNvPr id="6" name="Рисунок 5" descr="IMG_20220831_11160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71604" y="1785926"/>
            <a:ext cx="3500462" cy="26253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5072066" y="1714488"/>
            <a:ext cx="278608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Georgia" pitchFamily="18" charset="0"/>
              </a:rPr>
              <a:t>Магнитный конструктор – это </a:t>
            </a:r>
            <a:r>
              <a:rPr lang="ru-RU" sz="1200" b="1" dirty="0" smtClean="0">
                <a:latin typeface="Georgia" pitchFamily="18" charset="0"/>
              </a:rPr>
              <a:t>набор деталей, которые притягиваются друг к другу с помощью магнитов</a:t>
            </a:r>
            <a:r>
              <a:rPr lang="ru-RU" sz="1200" dirty="0" smtClean="0">
                <a:latin typeface="Georgia" pitchFamily="18" charset="0"/>
              </a:rPr>
              <a:t>. Они легко фиксируются и могут соединяться в разных положениях. Такая игрушка, состоящая из квадратов, треугольников способна заинтересовать любого ребенка, так как позволяет воплотить его фантазии.</a:t>
            </a:r>
            <a:endParaRPr lang="ru-RU" sz="1200" dirty="0">
              <a:latin typeface="Georgia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85852" y="4643446"/>
            <a:ext cx="65722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Georgia" pitchFamily="18" charset="0"/>
              </a:rPr>
              <a:t>«</a:t>
            </a:r>
            <a:r>
              <a:rPr lang="ru-RU" sz="1200" b="1" dirty="0" err="1" smtClean="0">
                <a:latin typeface="Georgia" pitchFamily="18" charset="0"/>
              </a:rPr>
              <a:t>Тико</a:t>
            </a:r>
            <a:r>
              <a:rPr lang="ru-RU" sz="1200" dirty="0" smtClean="0">
                <a:latin typeface="Georgia" pitchFamily="18" charset="0"/>
              </a:rPr>
              <a:t>» – это Трансформируемый Игровой </a:t>
            </a:r>
            <a:r>
              <a:rPr lang="ru-RU" sz="1200" b="1" dirty="0" smtClean="0">
                <a:latin typeface="Georgia" pitchFamily="18" charset="0"/>
              </a:rPr>
              <a:t>Конструктор</a:t>
            </a:r>
            <a:r>
              <a:rPr lang="ru-RU" sz="1200" dirty="0" smtClean="0">
                <a:latin typeface="Georgia" pitchFamily="18" charset="0"/>
              </a:rPr>
              <a:t> для Обучения. Он представляет собой набор ярких плоскостных фигур из пластмассы, которые шарнирно соединяются между собой. В результате для ребенка становится наглядным процесс перехода из плоскости в пространство, от развертки – к объемной фигуре и обратно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1613674706_17-p-fon-dlya-prezentatsii-kubiki-2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42976" y="1071546"/>
            <a:ext cx="65722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7030A0"/>
                </a:solidFill>
                <a:latin typeface="Georgia" pitchFamily="18" charset="0"/>
              </a:rPr>
              <a:t>ПОЛИДРОН  ГИГАНТ</a:t>
            </a:r>
            <a:endParaRPr lang="ru-RU" sz="1400" dirty="0">
              <a:solidFill>
                <a:srgbClr val="7030A0"/>
              </a:solidFill>
              <a:latin typeface="Georgia" pitchFamily="18" charset="0"/>
            </a:endParaRPr>
          </a:p>
        </p:txBody>
      </p:sp>
      <p:pic>
        <p:nvPicPr>
          <p:cNvPr id="7" name="Рисунок 6" descr="IMG_20221102_160426.jpg"/>
          <p:cNvPicPr>
            <a:picLocks noChangeAspect="1"/>
          </p:cNvPicPr>
          <p:nvPr/>
        </p:nvPicPr>
        <p:blipFill>
          <a:blip r:embed="rId3" cstate="print"/>
          <a:srcRect l="10227" t="9091" r="5681"/>
          <a:stretch>
            <a:fillRect/>
          </a:stretch>
        </p:blipFill>
        <p:spPr>
          <a:xfrm>
            <a:off x="2643174" y="1571612"/>
            <a:ext cx="4064818" cy="32957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1214414" y="4857760"/>
            <a:ext cx="664373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 smtClean="0">
                <a:latin typeface="Georgia" pitchFamily="18" charset="0"/>
              </a:rPr>
              <a:t>Крупные яркие детали разных наборов совместимы, что еще больше расширяет возможности использования. Развивает пространственное мышление с помощью игр.</a:t>
            </a:r>
            <a:endParaRPr lang="ru-RU" sz="1400" dirty="0"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1613674706_17-p-fon-dlya-prezentatsii-kubiki-2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42976" y="1071546"/>
            <a:ext cx="65722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7030A0"/>
                </a:solidFill>
                <a:latin typeface="Georgia" pitchFamily="18" charset="0"/>
              </a:rPr>
              <a:t>Разные виды конструкторов</a:t>
            </a:r>
            <a:endParaRPr lang="ru-RU" sz="1400" dirty="0">
              <a:solidFill>
                <a:srgbClr val="7030A0"/>
              </a:solidFill>
              <a:latin typeface="Georgia" pitchFamily="18" charset="0"/>
            </a:endParaRPr>
          </a:p>
        </p:txBody>
      </p:sp>
      <p:pic>
        <p:nvPicPr>
          <p:cNvPr id="6" name="Рисунок 5" descr="IMG_20220831_10442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1538" y="1500174"/>
            <a:ext cx="3214710" cy="24110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IMG_20221102_160246.jpg"/>
          <p:cNvPicPr>
            <a:picLocks noChangeAspect="1"/>
          </p:cNvPicPr>
          <p:nvPr/>
        </p:nvPicPr>
        <p:blipFill>
          <a:blip r:embed="rId4" cstate="print"/>
          <a:srcRect t="26087"/>
          <a:stretch>
            <a:fillRect/>
          </a:stretch>
        </p:blipFill>
        <p:spPr>
          <a:xfrm>
            <a:off x="4357686" y="3857628"/>
            <a:ext cx="3286116" cy="18216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Прямоугольник 10"/>
          <p:cNvSpPr/>
          <p:nvPr/>
        </p:nvSpPr>
        <p:spPr>
          <a:xfrm>
            <a:off x="4286248" y="1500174"/>
            <a:ext cx="364333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 smtClean="0">
                <a:latin typeface="Georgia" pitchFamily="18" charset="0"/>
              </a:rPr>
              <a:t>Конструкторы для детей представляют собой набор деревянных  и пластмассовых деталей различных форм, сложив которые вместе, ребёнок получает готовую игрушку: сказочного персонажа, домик для кукол, модель автомобиля или даже кормушку для птиц.</a:t>
            </a:r>
          </a:p>
          <a:p>
            <a:pPr algn="ctr"/>
            <a:r>
              <a:rPr lang="ru-RU" sz="1200" dirty="0" smtClean="0">
                <a:latin typeface="Georgia" pitchFamily="18" charset="0"/>
              </a:rPr>
              <a:t>Играя с таким набором, малыш знакомится с разнообразием геометрических фигур, форм и цветов, осваивает способы соединения частей, развивает моторику пальчиков.</a:t>
            </a:r>
            <a:endParaRPr lang="ru-RU" sz="1200" dirty="0"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1613674706_17-p-fon-dlya-prezentatsii-kubiki-2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42976" y="1071546"/>
            <a:ext cx="65722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7030A0"/>
                </a:solidFill>
                <a:latin typeface="Georgia" pitchFamily="18" charset="0"/>
              </a:rPr>
              <a:t>Разные виды конструкторов</a:t>
            </a:r>
            <a:endParaRPr lang="ru-RU" sz="1400" dirty="0">
              <a:solidFill>
                <a:srgbClr val="7030A0"/>
              </a:solidFill>
              <a:latin typeface="Georgia" pitchFamily="18" charset="0"/>
            </a:endParaRPr>
          </a:p>
        </p:txBody>
      </p:sp>
      <p:pic>
        <p:nvPicPr>
          <p:cNvPr id="7" name="Рисунок 6" descr="IMG_20220831_10432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57290" y="1571612"/>
            <a:ext cx="3071834" cy="23038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IMG_20220831_104316.jpg"/>
          <p:cNvPicPr>
            <a:picLocks noChangeAspect="1"/>
          </p:cNvPicPr>
          <p:nvPr/>
        </p:nvPicPr>
        <p:blipFill>
          <a:blip r:embed="rId4" cstate="print"/>
          <a:srcRect l="13846"/>
          <a:stretch>
            <a:fillRect/>
          </a:stretch>
        </p:blipFill>
        <p:spPr>
          <a:xfrm rot="16200000">
            <a:off x="5124502" y="3090812"/>
            <a:ext cx="2017860" cy="31228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4500562" y="1785926"/>
            <a:ext cx="3357586" cy="17207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200" dirty="0" err="1" smtClean="0">
                <a:latin typeface="Georgia" pitchFamily="18" charset="0"/>
              </a:rPr>
              <a:t>Фрутокрышки</a:t>
            </a:r>
            <a:r>
              <a:rPr lang="ru-RU" sz="1200" dirty="0" smtClean="0">
                <a:latin typeface="Georgia" pitchFamily="18" charset="0"/>
              </a:rPr>
              <a:t> — это </a:t>
            </a:r>
            <a:r>
              <a:rPr lang="ru-RU" sz="1200" b="1" dirty="0" smtClean="0">
                <a:latin typeface="Georgia" pitchFamily="18" charset="0"/>
              </a:rPr>
              <a:t>крышки</a:t>
            </a:r>
            <a:r>
              <a:rPr lang="ru-RU" sz="1200" dirty="0" smtClean="0">
                <a:latin typeface="Georgia" pitchFamily="18" charset="0"/>
              </a:rPr>
              <a:t> от </a:t>
            </a:r>
            <a:r>
              <a:rPr lang="ru-RU" sz="1200" dirty="0" err="1" smtClean="0">
                <a:latin typeface="Georgia" pitchFamily="18" charset="0"/>
              </a:rPr>
              <a:t>паучей</a:t>
            </a:r>
            <a:r>
              <a:rPr lang="ru-RU" sz="1200" dirty="0" smtClean="0">
                <a:latin typeface="Georgia" pitchFamily="18" charset="0"/>
              </a:rPr>
              <a:t> </a:t>
            </a:r>
            <a:r>
              <a:rPr lang="ru-RU" sz="1200" dirty="0" err="1" smtClean="0">
                <a:latin typeface="Georgia" pitchFamily="18" charset="0"/>
              </a:rPr>
              <a:t>ФрутоНяня</a:t>
            </a:r>
            <a:r>
              <a:rPr lang="ru-RU" sz="1200" dirty="0" smtClean="0">
                <a:latin typeface="Georgia" pitchFamily="18" charset="0"/>
              </a:rPr>
              <a:t>, разработанные психологами и дизайнерами специально для малышей. Они легко соединяются между собой в любые фигурки и выполняют роль полезного </a:t>
            </a:r>
            <a:r>
              <a:rPr lang="ru-RU" sz="1200" b="1" dirty="0" smtClean="0">
                <a:latin typeface="Georgia" pitchFamily="18" charset="0"/>
              </a:rPr>
              <a:t>конструктора</a:t>
            </a:r>
            <a:r>
              <a:rPr lang="ru-RU" sz="1200" dirty="0" smtClean="0">
                <a:latin typeface="Georgia" pitchFamily="18" charset="0"/>
              </a:rPr>
              <a:t>.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357290" y="4000504"/>
            <a:ext cx="278608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200" dirty="0" smtClean="0">
                <a:latin typeface="Georgia" pitchFamily="18" charset="0"/>
              </a:rPr>
              <a:t>Игры с </a:t>
            </a:r>
            <a:r>
              <a:rPr lang="ru-RU" sz="1200" dirty="0" err="1" smtClean="0">
                <a:latin typeface="Georgia" pitchFamily="18" charset="0"/>
              </a:rPr>
              <a:t>фрутокрышками</a:t>
            </a:r>
            <a:r>
              <a:rPr lang="ru-RU" sz="1200" dirty="0" smtClean="0">
                <a:latin typeface="Georgia" pitchFamily="18" charset="0"/>
              </a:rPr>
              <a:t> положительно влияют на сенсорное восприятие ребёнка и стимулируют мелкую моторику, что способствует развитию речи, наблюдательности и воображения.</a:t>
            </a:r>
            <a:endParaRPr lang="ru-RU" sz="1200" dirty="0"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1613674706_17-p-fon-dlya-prezentatsii-kubiki-2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42976" y="1071546"/>
            <a:ext cx="65722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7030A0"/>
                </a:solidFill>
                <a:latin typeface="Georgia" pitchFamily="18" charset="0"/>
              </a:rPr>
              <a:t>Разные виды конструкторов</a:t>
            </a:r>
            <a:endParaRPr lang="ru-RU" sz="1400" dirty="0">
              <a:solidFill>
                <a:srgbClr val="7030A0"/>
              </a:solidFill>
              <a:latin typeface="Georgia" pitchFamily="18" charset="0"/>
            </a:endParaRPr>
          </a:p>
        </p:txBody>
      </p:sp>
      <p:pic>
        <p:nvPicPr>
          <p:cNvPr id="6" name="Рисунок 5" descr="IMG_20220831_11160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1" y="1500174"/>
            <a:ext cx="4095779" cy="30718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IMG_20220831_11114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00562" y="3286124"/>
            <a:ext cx="4381499" cy="32861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4286248" y="1500174"/>
            <a:ext cx="335758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Georgia" pitchFamily="18" charset="0"/>
              </a:rPr>
              <a:t>Этот </a:t>
            </a:r>
            <a:r>
              <a:rPr lang="ru-RU" sz="1200" b="1" dirty="0" smtClean="0">
                <a:latin typeface="Georgia" pitchFamily="18" charset="0"/>
              </a:rPr>
              <a:t>конструктор</a:t>
            </a:r>
            <a:r>
              <a:rPr lang="ru-RU" sz="1200" dirty="0" smtClean="0">
                <a:latin typeface="Georgia" pitchFamily="18" charset="0"/>
              </a:rPr>
              <a:t> для детей набор деталей, у которых от центрального шарика отходят отростки с </a:t>
            </a:r>
            <a:r>
              <a:rPr lang="ru-RU" sz="1200" b="1" dirty="0" smtClean="0">
                <a:latin typeface="Georgia" pitchFamily="18" charset="0"/>
              </a:rPr>
              <a:t>присосками</a:t>
            </a:r>
            <a:r>
              <a:rPr lang="ru-RU" sz="1200" dirty="0" smtClean="0">
                <a:latin typeface="Georgia" pitchFamily="18" charset="0"/>
              </a:rPr>
              <a:t>. У каждой детали от двух до шести отростков, всего 13 видов деталей. Детали </a:t>
            </a:r>
            <a:r>
              <a:rPr lang="ru-RU" sz="1200" b="1" dirty="0" smtClean="0">
                <a:latin typeface="Georgia" pitchFamily="18" charset="0"/>
              </a:rPr>
              <a:t>присоски</a:t>
            </a:r>
            <a:r>
              <a:rPr lang="ru-RU" sz="1200" dirty="0" smtClean="0">
                <a:latin typeface="Georgia" pitchFamily="18" charset="0"/>
              </a:rPr>
              <a:t> отличаются по цвету и расположению </a:t>
            </a:r>
            <a:r>
              <a:rPr lang="ru-RU" sz="1200" b="1" dirty="0" smtClean="0">
                <a:latin typeface="Georgia" pitchFamily="18" charset="0"/>
              </a:rPr>
              <a:t>присосок</a:t>
            </a:r>
            <a:r>
              <a:rPr lang="ru-RU" sz="1200" dirty="0" smtClean="0">
                <a:latin typeface="Georgia" pitchFamily="18" charset="0"/>
              </a:rPr>
              <a:t>. Игровой набор с </a:t>
            </a:r>
            <a:r>
              <a:rPr lang="ru-RU" sz="1200" b="1" dirty="0" smtClean="0">
                <a:latin typeface="Georgia" pitchFamily="18" charset="0"/>
              </a:rPr>
              <a:t>присосками</a:t>
            </a:r>
            <a:r>
              <a:rPr lang="ru-RU" sz="1200" dirty="0" smtClean="0">
                <a:latin typeface="Georgia" pitchFamily="18" charset="0"/>
              </a:rPr>
              <a:t> -это новое поколение безопасных </a:t>
            </a:r>
            <a:r>
              <a:rPr lang="ru-RU" sz="1200" b="1" dirty="0" smtClean="0">
                <a:latin typeface="Georgia" pitchFamily="18" charset="0"/>
              </a:rPr>
              <a:t>конструкторов</a:t>
            </a:r>
            <a:r>
              <a:rPr lang="ru-RU" sz="1200" dirty="0" smtClean="0">
                <a:latin typeface="Georgia" pitchFamily="18" charset="0"/>
              </a:rPr>
              <a:t>.</a:t>
            </a:r>
            <a:endParaRPr lang="ru-RU" sz="1200" dirty="0">
              <a:latin typeface="Georgia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214414" y="4500570"/>
            <a:ext cx="271464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>
                <a:latin typeface="Georgia" pitchFamily="18" charset="0"/>
              </a:rPr>
              <a:t>Это </a:t>
            </a:r>
            <a:r>
              <a:rPr lang="ru-RU" sz="1200" b="1" dirty="0" smtClean="0">
                <a:latin typeface="Georgia" pitchFamily="18" charset="0"/>
              </a:rPr>
              <a:t>конструктор</a:t>
            </a:r>
            <a:r>
              <a:rPr lang="ru-RU" sz="1200" dirty="0" smtClean="0">
                <a:latin typeface="Georgia" pitchFamily="18" charset="0"/>
              </a:rPr>
              <a:t>, состоящий из блоков разной формы, для строительства всевозможных сооружений. "</a:t>
            </a:r>
            <a:r>
              <a:rPr lang="ru-RU" sz="1200" b="1" dirty="0" err="1" smtClean="0">
                <a:latin typeface="Georgia" pitchFamily="18" charset="0"/>
              </a:rPr>
              <a:t>Лего</a:t>
            </a:r>
            <a:r>
              <a:rPr lang="ru-RU" sz="1200" dirty="0" smtClean="0">
                <a:latin typeface="Georgia" pitchFamily="18" charset="0"/>
              </a:rPr>
              <a:t>" совмещает в себе две важные функции: увлекательная игра и развивающий тренажер.</a:t>
            </a:r>
            <a:endParaRPr lang="ru-RU" sz="1200" dirty="0"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1613674706_17-p-fon-dlya-prezentatsii-kubiki-2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42976" y="1071546"/>
            <a:ext cx="65722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7030A0"/>
                </a:solidFill>
                <a:latin typeface="Georgia" pitchFamily="18" charset="0"/>
              </a:rPr>
              <a:t>Разные виды конструкторов</a:t>
            </a:r>
            <a:endParaRPr lang="ru-RU" sz="1400" dirty="0">
              <a:solidFill>
                <a:srgbClr val="7030A0"/>
              </a:solidFill>
              <a:latin typeface="Georgia" pitchFamily="18" charset="0"/>
            </a:endParaRPr>
          </a:p>
        </p:txBody>
      </p:sp>
      <p:pic>
        <p:nvPicPr>
          <p:cNvPr id="8" name="Рисунок 7" descr="IMG_20220831_111144.jpg"/>
          <p:cNvPicPr>
            <a:picLocks noChangeAspect="1"/>
          </p:cNvPicPr>
          <p:nvPr/>
        </p:nvPicPr>
        <p:blipFill>
          <a:blip r:embed="rId3" cstate="print"/>
          <a:srcRect b="18643"/>
          <a:stretch>
            <a:fillRect/>
          </a:stretch>
        </p:blipFill>
        <p:spPr>
          <a:xfrm>
            <a:off x="785786" y="1500174"/>
            <a:ext cx="4214810" cy="25717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IMG_20220831_111136.jpg"/>
          <p:cNvPicPr>
            <a:picLocks noChangeAspect="1"/>
          </p:cNvPicPr>
          <p:nvPr/>
        </p:nvPicPr>
        <p:blipFill>
          <a:blip r:embed="rId4" cstate="print"/>
          <a:srcRect r="8510"/>
          <a:stretch>
            <a:fillRect/>
          </a:stretch>
        </p:blipFill>
        <p:spPr>
          <a:xfrm rot="5400000">
            <a:off x="5097447" y="2260611"/>
            <a:ext cx="3681849" cy="30182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/>
          <p:cNvSpPr txBox="1"/>
          <p:nvPr/>
        </p:nvSpPr>
        <p:spPr>
          <a:xfrm>
            <a:off x="1285852" y="4143380"/>
            <a:ext cx="40005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latin typeface="Georgia" pitchFamily="18" charset="0"/>
              </a:rPr>
              <a:t>Конструктор</a:t>
            </a:r>
            <a:r>
              <a:rPr lang="ru-RU" sz="1200" dirty="0" smtClean="0">
                <a:latin typeface="Georgia" pitchFamily="18" charset="0"/>
              </a:rPr>
              <a:t> </a:t>
            </a:r>
            <a:r>
              <a:rPr lang="ru-RU" sz="1200" b="1" dirty="0" err="1" smtClean="0">
                <a:latin typeface="Georgia" pitchFamily="18" charset="0"/>
              </a:rPr>
              <a:t>Гнутик</a:t>
            </a:r>
            <a:r>
              <a:rPr lang="ru-RU" sz="1200" dirty="0" smtClean="0">
                <a:latin typeface="Georgia" pitchFamily="18" charset="0"/>
              </a:rPr>
              <a:t> - настоящий друг всех маленьких фантазеров. </a:t>
            </a:r>
            <a:r>
              <a:rPr lang="ru-RU" sz="1200" b="1" dirty="0" smtClean="0">
                <a:latin typeface="Georgia" pitchFamily="18" charset="0"/>
              </a:rPr>
              <a:t>Конструктор</a:t>
            </a:r>
            <a:r>
              <a:rPr lang="ru-RU" sz="1200" dirty="0" smtClean="0">
                <a:latin typeface="Georgia" pitchFamily="18" charset="0"/>
              </a:rPr>
              <a:t> позволяет создать фигурки или украшения на любую тему. </a:t>
            </a:r>
            <a:r>
              <a:rPr lang="ru-RU" sz="1200" b="1" dirty="0" smtClean="0">
                <a:latin typeface="Georgia" pitchFamily="18" charset="0"/>
              </a:rPr>
              <a:t>Конструктор</a:t>
            </a:r>
            <a:r>
              <a:rPr lang="ru-RU" sz="1200" dirty="0" smtClean="0">
                <a:latin typeface="Georgia" pitchFamily="18" charset="0"/>
              </a:rPr>
              <a:t> развивает - моторику, фантазию, пространственное мышление, познавательную активность.</a:t>
            </a:r>
            <a:endParaRPr lang="ru-RU" sz="1200" dirty="0"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1613674706_17-p-fon-dlya-prezentatsii-kubiki-2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42976" y="1071546"/>
            <a:ext cx="65722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7030A0"/>
                </a:solidFill>
                <a:latin typeface="Georgia" pitchFamily="18" charset="0"/>
              </a:rPr>
              <a:t>Разные виды конструкторов</a:t>
            </a:r>
            <a:endParaRPr lang="ru-RU" sz="1400" dirty="0">
              <a:solidFill>
                <a:srgbClr val="7030A0"/>
              </a:solidFill>
              <a:latin typeface="Georgia" pitchFamily="18" charset="0"/>
            </a:endParaRPr>
          </a:p>
        </p:txBody>
      </p:sp>
      <p:pic>
        <p:nvPicPr>
          <p:cNvPr id="11" name="Рисунок 10" descr="IMG_20220831_10585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3108" y="1714488"/>
            <a:ext cx="4857784" cy="36433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222</Words>
  <PresentationFormat>Экран (4:3)</PresentationFormat>
  <Paragraphs>29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Алёнушка</dc:creator>
  <cp:lastModifiedBy>Юлия</cp:lastModifiedBy>
  <cp:revision>7</cp:revision>
  <dcterms:created xsi:type="dcterms:W3CDTF">2022-11-01T14:18:32Z</dcterms:created>
  <dcterms:modified xsi:type="dcterms:W3CDTF">2022-11-04T19:08:58Z</dcterms:modified>
</cp:coreProperties>
</file>