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61" r:id="rId6"/>
    <p:sldId id="265" r:id="rId7"/>
    <p:sldId id="262" r:id="rId8"/>
    <p:sldId id="263" r:id="rId9"/>
    <p:sldId id="264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1113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Материально – техническое наполнение предметной игровой </a:t>
            </a:r>
            <a:r>
              <a:rPr lang="ru-RU" sz="2000" b="1" dirty="0" err="1" smtClean="0">
                <a:solidFill>
                  <a:srgbClr val="7030A0"/>
                </a:solidFill>
                <a:latin typeface="Georgia" pitchFamily="18" charset="0"/>
              </a:rPr>
              <a:t>техносреды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6521"/>
          <a:stretch>
            <a:fillRect/>
          </a:stretch>
        </p:blipFill>
        <p:spPr>
          <a:xfrm>
            <a:off x="2214546" y="2285992"/>
            <a:ext cx="486550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Природный и бросовый материал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9" name="Рисунок 8" descr="rRMbGMrvWF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1" y="1643049"/>
            <a:ext cx="3905277" cy="292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9FplaquVv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893216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142976" y="4643446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Центр ПДД: конструирование из бросового материала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1857364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К/</a:t>
            </a:r>
            <a:r>
              <a:rPr lang="ru-RU" dirty="0" err="1" smtClean="0"/>
              <a:t>р</a:t>
            </a:r>
            <a:r>
              <a:rPr lang="ru-RU" dirty="0" smtClean="0"/>
              <a:t> «Осенний лес»: использование бросового и природного материала.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1113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Материально – техническое наполнение предметной игровой </a:t>
            </a:r>
            <a:r>
              <a:rPr lang="ru-RU" sz="2000" b="1" dirty="0" err="1" smtClean="0">
                <a:solidFill>
                  <a:srgbClr val="7030A0"/>
                </a:solidFill>
                <a:latin typeface="Georgia" pitchFamily="18" charset="0"/>
              </a:rPr>
              <a:t>техносреды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8695"/>
          <a:stretch>
            <a:fillRect/>
          </a:stretch>
        </p:blipFill>
        <p:spPr>
          <a:xfrm>
            <a:off x="2285983" y="2285992"/>
            <a:ext cx="488159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Дары </a:t>
            </a:r>
            <a:r>
              <a:rPr lang="ru-RU" b="1" dirty="0" err="1" smtClean="0">
                <a:solidFill>
                  <a:srgbClr val="7030A0"/>
                </a:solidFill>
                <a:latin typeface="Georgia" pitchFamily="18" charset="0"/>
              </a:rPr>
              <a:t>Фребеля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_20220831_1108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357298"/>
            <a:ext cx="3524243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21102-WA0029.jpg"/>
          <p:cNvPicPr>
            <a:picLocks noChangeAspect="1"/>
          </p:cNvPicPr>
          <p:nvPr/>
        </p:nvPicPr>
        <p:blipFill>
          <a:blip r:embed="rId4" cstate="print"/>
          <a:srcRect b="14583"/>
          <a:stretch>
            <a:fillRect/>
          </a:stretch>
        </p:blipFill>
        <p:spPr>
          <a:xfrm>
            <a:off x="5000628" y="1357298"/>
            <a:ext cx="257175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071538" y="4214818"/>
            <a:ext cx="75009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Georgia" pitchFamily="18" charset="0"/>
              </a:rPr>
              <a:t>Игровой набор «</a:t>
            </a:r>
            <a:r>
              <a:rPr lang="ru-RU" sz="1200" b="1" dirty="0" smtClean="0">
                <a:latin typeface="Georgia" pitchFamily="18" charset="0"/>
              </a:rPr>
              <a:t>Дары</a:t>
            </a:r>
            <a:r>
              <a:rPr lang="ru-RU" sz="1200" dirty="0" smtClean="0">
                <a:latin typeface="Georgia" pitchFamily="18" charset="0"/>
              </a:rPr>
              <a:t> </a:t>
            </a:r>
            <a:r>
              <a:rPr lang="ru-RU" sz="1200" b="1" dirty="0" err="1" smtClean="0">
                <a:latin typeface="Georgia" pitchFamily="18" charset="0"/>
              </a:rPr>
              <a:t>Фребеля</a:t>
            </a:r>
            <a:r>
              <a:rPr lang="ru-RU" sz="1200" dirty="0" smtClean="0">
                <a:latin typeface="Georgia" pitchFamily="18" charset="0"/>
              </a:rPr>
              <a:t>» мы применяем  для развития у детей социальных и коммуникативных  умений, сенсорного развития, развития мелкой  моторики, развития познавательно – исследовательской и продуктивной деятельности, формирования  элементарных  математических  представлений,  развития логических способностей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Магнитный конструктор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ТИКО конструктор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_20220831_1116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785926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72066" y="1714488"/>
            <a:ext cx="27860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Магнитный конструктор – это </a:t>
            </a:r>
            <a:r>
              <a:rPr lang="ru-RU" sz="1200" b="1" dirty="0" smtClean="0">
                <a:latin typeface="Georgia" pitchFamily="18" charset="0"/>
              </a:rPr>
              <a:t>набор деталей, которые притягиваются друг к другу с помощью магнитов</a:t>
            </a:r>
            <a:r>
              <a:rPr lang="ru-RU" sz="1200" dirty="0" smtClean="0">
                <a:latin typeface="Georgia" pitchFamily="18" charset="0"/>
              </a:rPr>
              <a:t>. Они легко фиксируются и могут соединяться в разных положениях. Такая игрушка, состоящая из квадратов, треугольников способна заинтересовать любого ребенка, так как позволяет воплотить его фантазии.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5852" y="4643446"/>
            <a:ext cx="6572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«</a:t>
            </a:r>
            <a:r>
              <a:rPr lang="ru-RU" sz="1200" b="1" dirty="0" err="1" smtClean="0">
                <a:latin typeface="Georgia" pitchFamily="18" charset="0"/>
              </a:rPr>
              <a:t>Тико</a:t>
            </a:r>
            <a:r>
              <a:rPr lang="ru-RU" sz="1200" dirty="0" smtClean="0">
                <a:latin typeface="Georgia" pitchFamily="18" charset="0"/>
              </a:rPr>
              <a:t>» – это Трансформируемый Игровой </a:t>
            </a:r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 для Обучения. Он представляет собой набор ярких плоскостных фигур из пластмассы, которые шарнирно соединяются между собой. В результате для ребенка становится наглядным процесс перехода из плоскости в пространство, от развертки – к объемной фигуре и обратно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ПОЛИДРОН  ГИГАНТ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7" name="Рисунок 6" descr="IMG_20221102_160426.jpg"/>
          <p:cNvPicPr>
            <a:picLocks noChangeAspect="1"/>
          </p:cNvPicPr>
          <p:nvPr/>
        </p:nvPicPr>
        <p:blipFill>
          <a:blip r:embed="rId3" cstate="print"/>
          <a:srcRect l="10227" t="9091" r="5681"/>
          <a:stretch>
            <a:fillRect/>
          </a:stretch>
        </p:blipFill>
        <p:spPr>
          <a:xfrm>
            <a:off x="2643174" y="1571612"/>
            <a:ext cx="4064818" cy="3295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14414" y="4857760"/>
            <a:ext cx="66437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Georgia" pitchFamily="18" charset="0"/>
              </a:rPr>
              <a:t>Крупные яркие детали разных наборов совместимы, что еще больше расширяет возможности использования. Развивает пространственное мышление с помощью игр.</a:t>
            </a:r>
            <a:endParaRPr lang="ru-RU" sz="14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Разные виды конструкторов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_20220831_1044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500174"/>
            <a:ext cx="3214710" cy="2411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21102_160246.jpg"/>
          <p:cNvPicPr>
            <a:picLocks noChangeAspect="1"/>
          </p:cNvPicPr>
          <p:nvPr/>
        </p:nvPicPr>
        <p:blipFill>
          <a:blip r:embed="rId4" cstate="print"/>
          <a:srcRect t="26087"/>
          <a:stretch>
            <a:fillRect/>
          </a:stretch>
        </p:blipFill>
        <p:spPr>
          <a:xfrm>
            <a:off x="4357686" y="3857628"/>
            <a:ext cx="3286116" cy="1821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286248" y="1500174"/>
            <a:ext cx="36433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Georgia" pitchFamily="18" charset="0"/>
              </a:rPr>
              <a:t>Конструкторы для детей представляют собой набор деревянных  и пластмассовых деталей различных форм, сложив которые вместе, ребёнок получает готовую игрушку: сказочного персонажа, домик для кукол, модель автомобиля или даже кормушку для птиц.</a:t>
            </a:r>
          </a:p>
          <a:p>
            <a:pPr algn="ctr"/>
            <a:r>
              <a:rPr lang="ru-RU" sz="1200" dirty="0" smtClean="0">
                <a:latin typeface="Georgia" pitchFamily="18" charset="0"/>
              </a:rPr>
              <a:t>Играя с таким набором, малыш знакомится с разнообразием геометрических фигур, форм и цветов, осваивает способы соединения частей, развивает моторику пальчиков.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Разные виды конструкторов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7" name="Рисунок 6" descr="IMG_20220831_1043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571612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20831_104316.jpg"/>
          <p:cNvPicPr>
            <a:picLocks noChangeAspect="1"/>
          </p:cNvPicPr>
          <p:nvPr/>
        </p:nvPicPr>
        <p:blipFill>
          <a:blip r:embed="rId4" cstate="print"/>
          <a:srcRect l="13846"/>
          <a:stretch>
            <a:fillRect/>
          </a:stretch>
        </p:blipFill>
        <p:spPr>
          <a:xfrm rot="16200000">
            <a:off x="5124502" y="3090812"/>
            <a:ext cx="2017860" cy="312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00562" y="1785926"/>
            <a:ext cx="3357586" cy="1720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>
                <a:latin typeface="Georgia" pitchFamily="18" charset="0"/>
              </a:rPr>
              <a:t>Фрутокрышки</a:t>
            </a:r>
            <a:r>
              <a:rPr lang="ru-RU" sz="1200" dirty="0" smtClean="0">
                <a:latin typeface="Georgia" pitchFamily="18" charset="0"/>
              </a:rPr>
              <a:t> — это </a:t>
            </a:r>
            <a:r>
              <a:rPr lang="ru-RU" sz="1200" b="1" dirty="0" smtClean="0">
                <a:latin typeface="Georgia" pitchFamily="18" charset="0"/>
              </a:rPr>
              <a:t>крышки</a:t>
            </a:r>
            <a:r>
              <a:rPr lang="ru-RU" sz="1200" dirty="0" smtClean="0">
                <a:latin typeface="Georgia" pitchFamily="18" charset="0"/>
              </a:rPr>
              <a:t> от </a:t>
            </a:r>
            <a:r>
              <a:rPr lang="ru-RU" sz="1200" dirty="0" err="1" smtClean="0">
                <a:latin typeface="Georgia" pitchFamily="18" charset="0"/>
              </a:rPr>
              <a:t>паучей</a:t>
            </a:r>
            <a:r>
              <a:rPr lang="ru-RU" sz="1200" dirty="0" smtClean="0">
                <a:latin typeface="Georgia" pitchFamily="18" charset="0"/>
              </a:rPr>
              <a:t> </a:t>
            </a:r>
            <a:r>
              <a:rPr lang="ru-RU" sz="1200" dirty="0" err="1" smtClean="0">
                <a:latin typeface="Georgia" pitchFamily="18" charset="0"/>
              </a:rPr>
              <a:t>ФрутоНяня</a:t>
            </a:r>
            <a:r>
              <a:rPr lang="ru-RU" sz="1200" dirty="0" smtClean="0">
                <a:latin typeface="Georgia" pitchFamily="18" charset="0"/>
              </a:rPr>
              <a:t>, разработанные психологами и дизайнерами специально для малышей. Они легко соединяются между собой в любые фигурки и выполняют роль полезного </a:t>
            </a:r>
            <a:r>
              <a:rPr lang="ru-RU" sz="1200" b="1" dirty="0" smtClean="0">
                <a:latin typeface="Georgia" pitchFamily="18" charset="0"/>
              </a:rPr>
              <a:t>конструктора</a:t>
            </a:r>
            <a:r>
              <a:rPr lang="ru-RU" sz="1200" dirty="0" smtClean="0">
                <a:latin typeface="Georgia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7290" y="4000504"/>
            <a:ext cx="2786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Georgia" pitchFamily="18" charset="0"/>
              </a:rPr>
              <a:t>Игры с </a:t>
            </a:r>
            <a:r>
              <a:rPr lang="ru-RU" sz="1200" dirty="0" err="1" smtClean="0">
                <a:latin typeface="Georgia" pitchFamily="18" charset="0"/>
              </a:rPr>
              <a:t>фрутокрышками</a:t>
            </a:r>
            <a:r>
              <a:rPr lang="ru-RU" sz="1200" dirty="0" smtClean="0">
                <a:latin typeface="Georgia" pitchFamily="18" charset="0"/>
              </a:rPr>
              <a:t> положительно влияют на сенсорное восприятие ребёнка и стимулируют мелкую моторику, что способствует развитию речи, наблюдательности и воображения.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Разные виды конструкторов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_20220831_1116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1" y="1500174"/>
            <a:ext cx="409577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20831_111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3286124"/>
            <a:ext cx="4381499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286248" y="1500174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Этот </a:t>
            </a:r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 для детей набор деталей, у которых от центрального шарика отходят отростки с </a:t>
            </a:r>
            <a:r>
              <a:rPr lang="ru-RU" sz="1200" b="1" dirty="0" smtClean="0">
                <a:latin typeface="Georgia" pitchFamily="18" charset="0"/>
              </a:rPr>
              <a:t>присосками</a:t>
            </a:r>
            <a:r>
              <a:rPr lang="ru-RU" sz="1200" dirty="0" smtClean="0">
                <a:latin typeface="Georgia" pitchFamily="18" charset="0"/>
              </a:rPr>
              <a:t>. У каждой детали от двух до шести отростков, всего 13 видов деталей. Детали </a:t>
            </a:r>
            <a:r>
              <a:rPr lang="ru-RU" sz="1200" b="1" dirty="0" smtClean="0">
                <a:latin typeface="Georgia" pitchFamily="18" charset="0"/>
              </a:rPr>
              <a:t>присоски</a:t>
            </a:r>
            <a:r>
              <a:rPr lang="ru-RU" sz="1200" dirty="0" smtClean="0">
                <a:latin typeface="Georgia" pitchFamily="18" charset="0"/>
              </a:rPr>
              <a:t> отличаются по цвету и расположению </a:t>
            </a:r>
            <a:r>
              <a:rPr lang="ru-RU" sz="1200" b="1" dirty="0" smtClean="0">
                <a:latin typeface="Georgia" pitchFamily="18" charset="0"/>
              </a:rPr>
              <a:t>присосок</a:t>
            </a:r>
            <a:r>
              <a:rPr lang="ru-RU" sz="1200" dirty="0" smtClean="0">
                <a:latin typeface="Georgia" pitchFamily="18" charset="0"/>
              </a:rPr>
              <a:t>. Игровой набор с </a:t>
            </a:r>
            <a:r>
              <a:rPr lang="ru-RU" sz="1200" b="1" dirty="0" smtClean="0">
                <a:latin typeface="Georgia" pitchFamily="18" charset="0"/>
              </a:rPr>
              <a:t>присосками</a:t>
            </a:r>
            <a:r>
              <a:rPr lang="ru-RU" sz="1200" dirty="0" smtClean="0">
                <a:latin typeface="Georgia" pitchFamily="18" charset="0"/>
              </a:rPr>
              <a:t> -это новое поколение безопасных </a:t>
            </a:r>
            <a:r>
              <a:rPr lang="ru-RU" sz="1200" b="1" dirty="0" smtClean="0">
                <a:latin typeface="Georgia" pitchFamily="18" charset="0"/>
              </a:rPr>
              <a:t>конструкторов</a:t>
            </a:r>
            <a:r>
              <a:rPr lang="ru-RU" sz="1200" dirty="0" smtClean="0">
                <a:latin typeface="Georgia" pitchFamily="18" charset="0"/>
              </a:rPr>
              <a:t>.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500570"/>
            <a:ext cx="27146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Это </a:t>
            </a:r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, состоящий из блоков разной формы, для строительства всевозможных сооружений. "</a:t>
            </a:r>
            <a:r>
              <a:rPr lang="ru-RU" sz="1200" b="1" dirty="0" err="1" smtClean="0">
                <a:latin typeface="Georgia" pitchFamily="18" charset="0"/>
              </a:rPr>
              <a:t>Лего</a:t>
            </a:r>
            <a:r>
              <a:rPr lang="ru-RU" sz="1200" dirty="0" smtClean="0">
                <a:latin typeface="Georgia" pitchFamily="18" charset="0"/>
              </a:rPr>
              <a:t>" совмещает в себе две важные функции: увлекательная игра и развивающий тренажер.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Разные виды конструкторов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_20220831_111144.jpg"/>
          <p:cNvPicPr>
            <a:picLocks noChangeAspect="1"/>
          </p:cNvPicPr>
          <p:nvPr/>
        </p:nvPicPr>
        <p:blipFill>
          <a:blip r:embed="rId3" cstate="print"/>
          <a:srcRect b="18643"/>
          <a:stretch>
            <a:fillRect/>
          </a:stretch>
        </p:blipFill>
        <p:spPr>
          <a:xfrm>
            <a:off x="785786" y="1500174"/>
            <a:ext cx="421481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20831_111136.jpg"/>
          <p:cNvPicPr>
            <a:picLocks noChangeAspect="1"/>
          </p:cNvPicPr>
          <p:nvPr/>
        </p:nvPicPr>
        <p:blipFill>
          <a:blip r:embed="rId4" cstate="print"/>
          <a:srcRect r="8510"/>
          <a:stretch>
            <a:fillRect/>
          </a:stretch>
        </p:blipFill>
        <p:spPr>
          <a:xfrm rot="5400000">
            <a:off x="5097447" y="2260611"/>
            <a:ext cx="3681849" cy="301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285852" y="4143380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 </a:t>
            </a:r>
            <a:r>
              <a:rPr lang="ru-RU" sz="1200" b="1" dirty="0" err="1" smtClean="0">
                <a:latin typeface="Georgia" pitchFamily="18" charset="0"/>
              </a:rPr>
              <a:t>Гнутик</a:t>
            </a:r>
            <a:r>
              <a:rPr lang="ru-RU" sz="1200" dirty="0" smtClean="0">
                <a:latin typeface="Georgia" pitchFamily="18" charset="0"/>
              </a:rPr>
              <a:t> - настоящий друг всех маленьких фантазеров. </a:t>
            </a:r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 позволяет создать фигурки или украшения на любую тему. </a:t>
            </a:r>
            <a:r>
              <a:rPr lang="ru-RU" sz="1200" b="1" dirty="0" smtClean="0">
                <a:latin typeface="Georgia" pitchFamily="18" charset="0"/>
              </a:rPr>
              <a:t>Конструктор</a:t>
            </a:r>
            <a:r>
              <a:rPr lang="ru-RU" sz="1200" dirty="0" smtClean="0">
                <a:latin typeface="Georgia" pitchFamily="18" charset="0"/>
              </a:rPr>
              <a:t> развивает - моторику, фантазию, пространственное мышление, познавательную активность.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Разные виды конструкторов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11" name="Рисунок 10" descr="IMG_20220831_105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1714488"/>
            <a:ext cx="485778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222</Words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Алёнушка</dc:creator>
  <cp:lastModifiedBy>Юлия</cp:lastModifiedBy>
  <cp:revision>7</cp:revision>
  <dcterms:created xsi:type="dcterms:W3CDTF">2022-11-01T14:18:32Z</dcterms:created>
  <dcterms:modified xsi:type="dcterms:W3CDTF">2022-11-04T19:08:58Z</dcterms:modified>
</cp:coreProperties>
</file>