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402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89425-CD2C-46E6-A525-599E3C4F961A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8894DB-0319-4762-8B29-19A628DF336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МБДОУ «Детский сад № 15 «Алёнушка» присмотра и оздоровления»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681DE746-7AD3-4E00-8D9A-5CDEDC3770BF}" type="parTrans" cxnId="{F922C95D-D28E-40BF-9521-2A5EDAF77FFA}">
      <dgm:prSet/>
      <dgm:spPr/>
      <dgm:t>
        <a:bodyPr/>
        <a:lstStyle/>
        <a:p>
          <a:endParaRPr lang="ru-RU"/>
        </a:p>
      </dgm:t>
    </dgm:pt>
    <dgm:pt modelId="{206D5650-989B-4A46-A736-5259DFA4619E}" type="sibTrans" cxnId="{F922C95D-D28E-40BF-9521-2A5EDAF77FFA}">
      <dgm:prSet/>
      <dgm:spPr/>
      <dgm:t>
        <a:bodyPr/>
        <a:lstStyle/>
        <a:p>
          <a:endParaRPr lang="ru-RU"/>
        </a:p>
      </dgm:t>
    </dgm:pt>
    <dgm:pt modelId="{C8AF89A0-D509-43A2-ABF3-2B76F245104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группа № 11 – центр конструирования для среднего </a:t>
          </a: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возраста по программе </a:t>
          </a:r>
        </a:p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«Дары </a:t>
          </a:r>
          <a:r>
            <a:rPr lang="ru-RU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Фребеля</a:t>
          </a: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»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2244EC74-99BF-463A-92B6-2F768C9E113F}" type="parTrans" cxnId="{EB6BBDB4-986C-45CD-8DDF-0DD642CDCCA5}">
      <dgm:prSet/>
      <dgm:spPr/>
      <dgm:t>
        <a:bodyPr/>
        <a:lstStyle/>
        <a:p>
          <a:endParaRPr lang="ru-RU"/>
        </a:p>
      </dgm:t>
    </dgm:pt>
    <dgm:pt modelId="{2DA8B305-6A35-461D-A752-CE647B7E87D7}" type="sibTrans" cxnId="{EB6BBDB4-986C-45CD-8DDF-0DD642CDCCA5}">
      <dgm:prSet/>
      <dgm:spPr/>
      <dgm:t>
        <a:bodyPr/>
        <a:lstStyle/>
        <a:p>
          <a:endParaRPr lang="ru-RU"/>
        </a:p>
      </dgm:t>
    </dgm:pt>
    <dgm:pt modelId="{02C3285D-3372-44B5-92E6-CE9430FF2EE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группа № 14 – центр конструирования для старшего </a:t>
          </a: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возраста по программе «От </a:t>
          </a:r>
          <a:r>
            <a:rPr lang="ru-RU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Фрёбеля</a:t>
          </a: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 до робота: растим будущих инженеров»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E6BC802C-6F08-4CD7-AEA9-9C1DCA31F7F4}" type="parTrans" cxnId="{C1915C4E-65B9-4B5C-8BA6-AB9B1065955E}">
      <dgm:prSet/>
      <dgm:spPr/>
      <dgm:t>
        <a:bodyPr/>
        <a:lstStyle/>
        <a:p>
          <a:endParaRPr lang="ru-RU"/>
        </a:p>
      </dgm:t>
    </dgm:pt>
    <dgm:pt modelId="{4A7941ED-A6E2-4D90-830A-363C63DF5052}" type="sibTrans" cxnId="{C1915C4E-65B9-4B5C-8BA6-AB9B1065955E}">
      <dgm:prSet/>
      <dgm:spPr/>
      <dgm:t>
        <a:bodyPr/>
        <a:lstStyle/>
        <a:p>
          <a:endParaRPr lang="ru-RU"/>
        </a:p>
      </dgm:t>
    </dgm:pt>
    <dgm:pt modelId="{6DE4DEAD-C5DB-48FA-B0D9-04952EAB6D38}">
      <dgm:prSet phldrT="[Текст]"/>
      <dgm:spPr/>
      <dgm:t>
        <a:bodyPr/>
        <a:lstStyle/>
        <a:p>
          <a:endParaRPr lang="ru-RU" dirty="0"/>
        </a:p>
      </dgm:t>
    </dgm:pt>
    <dgm:pt modelId="{DEA75179-06EE-4F45-BD1A-0BBB1D7313E5}" type="parTrans" cxnId="{482BBC11-FD55-4220-99D4-B1836574875F}">
      <dgm:prSet/>
      <dgm:spPr/>
      <dgm:t>
        <a:bodyPr/>
        <a:lstStyle/>
        <a:p>
          <a:endParaRPr lang="ru-RU"/>
        </a:p>
      </dgm:t>
    </dgm:pt>
    <dgm:pt modelId="{6442E45A-EA87-408A-9DC9-C2FF94576A5A}" type="sibTrans" cxnId="{482BBC11-FD55-4220-99D4-B1836574875F}">
      <dgm:prSet/>
      <dgm:spPr/>
      <dgm:t>
        <a:bodyPr/>
        <a:lstStyle/>
        <a:p>
          <a:endParaRPr lang="ru-RU"/>
        </a:p>
      </dgm:t>
    </dgm:pt>
    <dgm:pt modelId="{DC634648-68D1-450B-9181-D48AA329194D}" type="pres">
      <dgm:prSet presAssocID="{9A589425-CD2C-46E6-A525-599E3C4F96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CB70C7-DB8F-43BB-8A54-9A5E5284D1BC}" type="pres">
      <dgm:prSet presAssocID="{728894DB-0319-4762-8B29-19A628DF3364}" presName="centerShape" presStyleLbl="node0" presStyleIdx="0" presStyleCnt="1" custScaleX="263297"/>
      <dgm:spPr/>
      <dgm:t>
        <a:bodyPr/>
        <a:lstStyle/>
        <a:p>
          <a:endParaRPr lang="ru-RU"/>
        </a:p>
      </dgm:t>
    </dgm:pt>
    <dgm:pt modelId="{E3F215C0-6546-4A8D-B533-C8586C2A4E00}" type="pres">
      <dgm:prSet presAssocID="{C8AF89A0-D509-43A2-ABF3-2B76F2451043}" presName="node" presStyleLbl="node1" presStyleIdx="0" presStyleCnt="2" custScaleX="503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E1441-7A79-4AC4-A45C-FBE1CC7909EB}" type="pres">
      <dgm:prSet presAssocID="{C8AF89A0-D509-43A2-ABF3-2B76F2451043}" presName="dummy" presStyleCnt="0"/>
      <dgm:spPr/>
    </dgm:pt>
    <dgm:pt modelId="{77F41FBF-3AF2-44EA-A051-5126E4AAE4DA}" type="pres">
      <dgm:prSet presAssocID="{2DA8B305-6A35-461D-A752-CE647B7E87D7}" presName="sibTrans" presStyleLbl="sibTrans2D1" presStyleIdx="0" presStyleCnt="2" custScaleX="203296" custScaleY="70556"/>
      <dgm:spPr/>
      <dgm:t>
        <a:bodyPr/>
        <a:lstStyle/>
        <a:p>
          <a:endParaRPr lang="ru-RU"/>
        </a:p>
      </dgm:t>
    </dgm:pt>
    <dgm:pt modelId="{AB043316-6891-41A4-9189-B5D49FF8C229}" type="pres">
      <dgm:prSet presAssocID="{02C3285D-3372-44B5-92E6-CE9430FF2EEB}" presName="node" presStyleLbl="node1" presStyleIdx="1" presStyleCnt="2" custScaleX="532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A3081-7E3F-4B8C-BCC1-A48B3AEF795E}" type="pres">
      <dgm:prSet presAssocID="{02C3285D-3372-44B5-92E6-CE9430FF2EEB}" presName="dummy" presStyleCnt="0"/>
      <dgm:spPr/>
    </dgm:pt>
    <dgm:pt modelId="{3B0DDF51-36E5-4EEE-9559-A4C316E97FB2}" type="pres">
      <dgm:prSet presAssocID="{4A7941ED-A6E2-4D90-830A-363C63DF5052}" presName="sibTrans" presStyleLbl="sibTrans2D1" presStyleIdx="1" presStyleCnt="2" custScaleX="180454"/>
      <dgm:spPr/>
      <dgm:t>
        <a:bodyPr/>
        <a:lstStyle/>
        <a:p>
          <a:endParaRPr lang="ru-RU"/>
        </a:p>
      </dgm:t>
    </dgm:pt>
  </dgm:ptLst>
  <dgm:cxnLst>
    <dgm:cxn modelId="{68840797-7518-4034-B128-9E39425098F5}" type="presOf" srcId="{9A589425-CD2C-46E6-A525-599E3C4F961A}" destId="{DC634648-68D1-450B-9181-D48AA329194D}" srcOrd="0" destOrd="0" presId="urn:microsoft.com/office/officeart/2005/8/layout/radial6"/>
    <dgm:cxn modelId="{EB6BBDB4-986C-45CD-8DDF-0DD642CDCCA5}" srcId="{728894DB-0319-4762-8B29-19A628DF3364}" destId="{C8AF89A0-D509-43A2-ABF3-2B76F2451043}" srcOrd="0" destOrd="0" parTransId="{2244EC74-99BF-463A-92B6-2F768C9E113F}" sibTransId="{2DA8B305-6A35-461D-A752-CE647B7E87D7}"/>
    <dgm:cxn modelId="{D111D7EE-7813-4598-ACCA-D24778A30206}" type="presOf" srcId="{2DA8B305-6A35-461D-A752-CE647B7E87D7}" destId="{77F41FBF-3AF2-44EA-A051-5126E4AAE4DA}" srcOrd="0" destOrd="0" presId="urn:microsoft.com/office/officeart/2005/8/layout/radial6"/>
    <dgm:cxn modelId="{1F34F6DD-A1FB-4CE3-AB46-91C931152C12}" type="presOf" srcId="{4A7941ED-A6E2-4D90-830A-363C63DF5052}" destId="{3B0DDF51-36E5-4EEE-9559-A4C316E97FB2}" srcOrd="0" destOrd="0" presId="urn:microsoft.com/office/officeart/2005/8/layout/radial6"/>
    <dgm:cxn modelId="{E21DB506-DA75-46BA-81F1-3F1E69517460}" type="presOf" srcId="{02C3285D-3372-44B5-92E6-CE9430FF2EEB}" destId="{AB043316-6891-41A4-9189-B5D49FF8C229}" srcOrd="0" destOrd="0" presId="urn:microsoft.com/office/officeart/2005/8/layout/radial6"/>
    <dgm:cxn modelId="{482BBC11-FD55-4220-99D4-B1836574875F}" srcId="{9A589425-CD2C-46E6-A525-599E3C4F961A}" destId="{6DE4DEAD-C5DB-48FA-B0D9-04952EAB6D38}" srcOrd="1" destOrd="0" parTransId="{DEA75179-06EE-4F45-BD1A-0BBB1D7313E5}" sibTransId="{6442E45A-EA87-408A-9DC9-C2FF94576A5A}"/>
    <dgm:cxn modelId="{C1915C4E-65B9-4B5C-8BA6-AB9B1065955E}" srcId="{728894DB-0319-4762-8B29-19A628DF3364}" destId="{02C3285D-3372-44B5-92E6-CE9430FF2EEB}" srcOrd="1" destOrd="0" parTransId="{E6BC802C-6F08-4CD7-AEA9-9C1DCA31F7F4}" sibTransId="{4A7941ED-A6E2-4D90-830A-363C63DF5052}"/>
    <dgm:cxn modelId="{95D41B36-FCB1-424E-B4A9-8EAC963C5270}" type="presOf" srcId="{C8AF89A0-D509-43A2-ABF3-2B76F2451043}" destId="{E3F215C0-6546-4A8D-B533-C8586C2A4E00}" srcOrd="0" destOrd="0" presId="urn:microsoft.com/office/officeart/2005/8/layout/radial6"/>
    <dgm:cxn modelId="{99D35C3B-1AC9-4211-A427-F56F3982CA55}" type="presOf" srcId="{728894DB-0319-4762-8B29-19A628DF3364}" destId="{9FCB70C7-DB8F-43BB-8A54-9A5E5284D1BC}" srcOrd="0" destOrd="0" presId="urn:microsoft.com/office/officeart/2005/8/layout/radial6"/>
    <dgm:cxn modelId="{F922C95D-D28E-40BF-9521-2A5EDAF77FFA}" srcId="{9A589425-CD2C-46E6-A525-599E3C4F961A}" destId="{728894DB-0319-4762-8B29-19A628DF3364}" srcOrd="0" destOrd="0" parTransId="{681DE746-7AD3-4E00-8D9A-5CDEDC3770BF}" sibTransId="{206D5650-989B-4A46-A736-5259DFA4619E}"/>
    <dgm:cxn modelId="{E761FC7D-5034-4575-9E9F-7374EB8B7B24}" type="presParOf" srcId="{DC634648-68D1-450B-9181-D48AA329194D}" destId="{9FCB70C7-DB8F-43BB-8A54-9A5E5284D1BC}" srcOrd="0" destOrd="0" presId="urn:microsoft.com/office/officeart/2005/8/layout/radial6"/>
    <dgm:cxn modelId="{B580C6EB-81FB-4982-8F21-D52C5BF00391}" type="presParOf" srcId="{DC634648-68D1-450B-9181-D48AA329194D}" destId="{E3F215C0-6546-4A8D-B533-C8586C2A4E00}" srcOrd="1" destOrd="0" presId="urn:microsoft.com/office/officeart/2005/8/layout/radial6"/>
    <dgm:cxn modelId="{A497FB5A-19FF-4998-BFBD-4D04AD7B636A}" type="presParOf" srcId="{DC634648-68D1-450B-9181-D48AA329194D}" destId="{F01E1441-7A79-4AC4-A45C-FBE1CC7909EB}" srcOrd="2" destOrd="0" presId="urn:microsoft.com/office/officeart/2005/8/layout/radial6"/>
    <dgm:cxn modelId="{A0157869-EB8D-4EE6-B148-E7D168627016}" type="presParOf" srcId="{DC634648-68D1-450B-9181-D48AA329194D}" destId="{77F41FBF-3AF2-44EA-A051-5126E4AAE4DA}" srcOrd="3" destOrd="0" presId="urn:microsoft.com/office/officeart/2005/8/layout/radial6"/>
    <dgm:cxn modelId="{A6463A9F-3749-4F79-BFFE-609F5DB9FDFF}" type="presParOf" srcId="{DC634648-68D1-450B-9181-D48AA329194D}" destId="{AB043316-6891-41A4-9189-B5D49FF8C229}" srcOrd="4" destOrd="0" presId="urn:microsoft.com/office/officeart/2005/8/layout/radial6"/>
    <dgm:cxn modelId="{4A7D4307-DF3C-41F7-8B5F-E5EEE919F062}" type="presParOf" srcId="{DC634648-68D1-450B-9181-D48AA329194D}" destId="{4EBA3081-7E3F-4B8C-BCC1-A48B3AEF795E}" srcOrd="5" destOrd="0" presId="urn:microsoft.com/office/officeart/2005/8/layout/radial6"/>
    <dgm:cxn modelId="{4F6F19B1-286A-47F7-ACF2-A00F215EAEBA}" type="presParOf" srcId="{DC634648-68D1-450B-9181-D48AA329194D}" destId="{3B0DDF51-36E5-4EEE-9559-A4C316E97FB2}" srcOrd="6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5572-8259-41FD-8FDF-D0CE26447987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64FFB-DDF1-48CF-974E-5DB0C907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500174"/>
            <a:ext cx="6572296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Модель 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предметной игровой </a:t>
            </a:r>
            <a:r>
              <a:rPr lang="ru-RU" sz="2000" b="1" dirty="0" err="1">
                <a:solidFill>
                  <a:srgbClr val="7030A0"/>
                </a:solidFill>
                <a:latin typeface="Georgia" pitchFamily="18" charset="0"/>
              </a:rPr>
              <a:t>техносреды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 </a:t>
            </a:r>
            <a:endParaRPr lang="ru-RU" sz="200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МБДОУ «Детский сад № 15 «Алёнушка» присмотра и оздоровления» 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2863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ород Лесной, 2022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" name="Рисунок 7" descr="IMG-20221102-WA0001.jpg"/>
          <p:cNvPicPr>
            <a:picLocks noChangeAspect="1"/>
          </p:cNvPicPr>
          <p:nvPr/>
        </p:nvPicPr>
        <p:blipFill>
          <a:blip r:embed="rId3"/>
          <a:srcRect t="13044" r="2173" b="8695"/>
          <a:stretch>
            <a:fillRect/>
          </a:stretch>
        </p:blipFill>
        <p:spPr>
          <a:xfrm>
            <a:off x="2071670" y="2500306"/>
            <a:ext cx="464347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660"/>
            <a:ext cx="9144000" cy="60846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643050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Цель создания </a:t>
            </a:r>
            <a:r>
              <a:rPr lang="ru-RU" b="1" dirty="0" err="1" smtClean="0">
                <a:solidFill>
                  <a:srgbClr val="7030A0"/>
                </a:solidFill>
                <a:latin typeface="Georgia" pitchFamily="18" charset="0"/>
              </a:rPr>
              <a:t>техносреды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– формирование у дошкольников интереса к научно-техническому творчеству 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Задачи: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организовать в образовательном пространстве ДОУ предметную игровую </a:t>
            </a:r>
            <a:r>
              <a:rPr lang="ru-RU" dirty="0" err="1" smtClean="0">
                <a:latin typeface="Georgia" pitchFamily="18" charset="0"/>
              </a:rPr>
              <a:t>техносреду</a:t>
            </a:r>
            <a:r>
              <a:rPr lang="ru-RU" dirty="0" smtClean="0">
                <a:latin typeface="Georgia" pitchFamily="18" charset="0"/>
              </a:rPr>
              <a:t>, адекватную возрастным особенностям и современным требованиям к политехнической подготовке детей (к ее содержанию, </a:t>
            </a:r>
            <a:r>
              <a:rPr lang="ru-RU" dirty="0" err="1" smtClean="0">
                <a:latin typeface="Georgia" pitchFamily="18" charset="0"/>
              </a:rPr>
              <a:t>материальнотехническому</a:t>
            </a:r>
            <a:r>
              <a:rPr lang="ru-RU" dirty="0" smtClean="0">
                <a:latin typeface="Georgia" pitchFamily="18" charset="0"/>
              </a:rPr>
              <a:t>,  </a:t>
            </a:r>
            <a:r>
              <a:rPr lang="ru-RU" dirty="0" err="1" smtClean="0">
                <a:latin typeface="Georgia" pitchFamily="18" charset="0"/>
              </a:rPr>
              <a:t>организационнометодическому</a:t>
            </a:r>
            <a:r>
              <a:rPr lang="ru-RU" dirty="0" smtClean="0">
                <a:latin typeface="Georgia" pitchFamily="18" charset="0"/>
              </a:rPr>
              <a:t> и дидактическому обеспечению).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1142984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Модель предметно-игровой </a:t>
            </a:r>
            <a:r>
              <a:rPr lang="ru-RU" sz="2400" b="1" dirty="0" err="1" smtClean="0">
                <a:solidFill>
                  <a:srgbClr val="7030A0"/>
                </a:solidFill>
              </a:rPr>
              <a:t>техносреды</a:t>
            </a:r>
            <a:r>
              <a:rPr lang="ru-RU" sz="2400" b="1" dirty="0" smtClean="0">
                <a:solidFill>
                  <a:srgbClr val="7030A0"/>
                </a:solidFill>
              </a:rPr>
              <a:t> в экспериментальных группах 2021-2022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00100" y="2143116"/>
          <a:ext cx="69294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64413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142976" y="1214422"/>
            <a:ext cx="4500590" cy="1006602"/>
            <a:chOff x="1214447" y="1210"/>
            <a:chExt cx="4500590" cy="1006602"/>
          </a:xfrm>
        </p:grpSpPr>
        <p:sp>
          <p:nvSpPr>
            <p:cNvPr id="6" name="Овал 5"/>
            <p:cNvSpPr/>
            <p:nvPr/>
          </p:nvSpPr>
          <p:spPr>
            <a:xfrm>
              <a:off x="1214447" y="1210"/>
              <a:ext cx="4500590" cy="10066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1873544" y="148623"/>
              <a:ext cx="3182396" cy="711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itchFamily="18" charset="0"/>
                </a:rPr>
                <a:t>группа № 11 – центр конструирования для среднего возраста</a:t>
              </a:r>
              <a:endParaRPr lang="ru-RU" sz="1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8" name="Двойная стрелка вверх/вниз 7"/>
          <p:cNvSpPr/>
          <p:nvPr/>
        </p:nvSpPr>
        <p:spPr>
          <a:xfrm rot="18683422">
            <a:off x="5115277" y="1810376"/>
            <a:ext cx="857256" cy="2597241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72000" y="414338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 «Дары </a:t>
            </a:r>
            <a:r>
              <a:rPr lang="ru-RU" dirty="0" err="1" smtClean="0"/>
              <a:t>Фрёбеля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" name="Рисунок 9" descr="IMG-20221102-WA0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238368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29882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714480" y="1285860"/>
            <a:ext cx="4500594" cy="1006602"/>
            <a:chOff x="1357319" y="3056186"/>
            <a:chExt cx="4214846" cy="1006602"/>
          </a:xfrm>
        </p:grpSpPr>
        <p:sp>
          <p:nvSpPr>
            <p:cNvPr id="7" name="Овал 6"/>
            <p:cNvSpPr/>
            <p:nvPr/>
          </p:nvSpPr>
          <p:spPr>
            <a:xfrm>
              <a:off x="1357319" y="3056186"/>
              <a:ext cx="4214846" cy="10066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1974569" y="3203599"/>
              <a:ext cx="2980346" cy="711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itchFamily="18" charset="0"/>
                </a:rPr>
                <a:t>группа № 14 – центр конструирования для старшего возраста</a:t>
              </a:r>
              <a:endParaRPr lang="ru-RU" sz="1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9" name="Двойная стрелка вверх/вниз 8"/>
          <p:cNvSpPr/>
          <p:nvPr/>
        </p:nvSpPr>
        <p:spPr>
          <a:xfrm rot="19267617">
            <a:off x="5742156" y="1967019"/>
            <a:ext cx="571504" cy="2564740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86314" y="471488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Программа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 «От </a:t>
            </a:r>
            <a:r>
              <a:rPr lang="ru-RU" dirty="0" err="1" smtClean="0">
                <a:latin typeface="Georgia" pitchFamily="18" charset="0"/>
              </a:rPr>
              <a:t>Фрёбеля</a:t>
            </a:r>
            <a:r>
              <a:rPr lang="ru-RU" dirty="0" smtClean="0">
                <a:latin typeface="Georgia" pitchFamily="18" charset="0"/>
              </a:rPr>
              <a:t> до робота: растим будущих инженеров»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1" name="Рисунок 10" descr="07829ff3-e1a7-4a7b-be54-f3b2b1eabc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428868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214422"/>
            <a:ext cx="6572296" cy="95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Модель 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предметной игровой </a:t>
            </a:r>
            <a:r>
              <a:rPr lang="ru-RU" sz="2000" b="1" dirty="0" err="1">
                <a:solidFill>
                  <a:srgbClr val="7030A0"/>
                </a:solidFill>
                <a:latin typeface="Georgia" pitchFamily="18" charset="0"/>
              </a:rPr>
              <a:t>техносреды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 </a:t>
            </a:r>
            <a:endParaRPr lang="ru-RU" sz="200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МБДОУ «Детский сад № 15 «Алёнушка» присмотра и оздоровления» 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2863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ород Лесной, 2022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" name="Рисунок 7" descr="IMG-20221102-WA0001.jpg"/>
          <p:cNvPicPr>
            <a:picLocks noChangeAspect="1"/>
          </p:cNvPicPr>
          <p:nvPr/>
        </p:nvPicPr>
        <p:blipFill>
          <a:blip r:embed="rId3"/>
          <a:srcRect t="13044" r="2173" b="8695"/>
          <a:stretch>
            <a:fillRect/>
          </a:stretch>
        </p:blipFill>
        <p:spPr>
          <a:xfrm>
            <a:off x="2143108" y="2357429"/>
            <a:ext cx="4786346" cy="287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180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 Матюшкина</dc:creator>
  <cp:lastModifiedBy>Юлия</cp:lastModifiedBy>
  <cp:revision>11</cp:revision>
  <dcterms:created xsi:type="dcterms:W3CDTF">2022-11-01T17:19:55Z</dcterms:created>
  <dcterms:modified xsi:type="dcterms:W3CDTF">2022-11-04T17:50:00Z</dcterms:modified>
</cp:coreProperties>
</file>